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7" r:id="rId2"/>
    <p:sldId id="273" r:id="rId3"/>
    <p:sldId id="290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72" r:id="rId22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6297"/>
    <a:srgbClr val="DC8722"/>
    <a:srgbClr val="F2BE48"/>
    <a:srgbClr val="A80532"/>
    <a:srgbClr val="808080"/>
    <a:srgbClr val="00629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320" autoAdjust="0"/>
  </p:normalViewPr>
  <p:slideViewPr>
    <p:cSldViewPr snapToGrid="0" snapToObjects="1" showGuides="1">
      <p:cViewPr>
        <p:scale>
          <a:sx n="75" d="100"/>
          <a:sy n="75" d="100"/>
        </p:scale>
        <p:origin x="1566" y="13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7/15/2021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563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</a:t>
            </a: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8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  <a:tab pos="1828800" algn="l"/>
                <a:tab pos="2055813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physicell-training/ws2021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Session 1:</a:t>
            </a:r>
            <a:r>
              <a:rPr lang="en-US" sz="4000" dirty="0"/>
              <a:t> Working with </a:t>
            </a:r>
            <a:r>
              <a:rPr lang="en-US" sz="4000" dirty="0" err="1"/>
              <a:t>PhysiCell</a:t>
            </a:r>
            <a:r>
              <a:rPr lang="en-US" sz="4000" dirty="0"/>
              <a:t>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sz="2400" dirty="0"/>
              <a:t>Paul Macklin, Ph.D.</a:t>
            </a:r>
          </a:p>
          <a:p>
            <a:pPr lvl="0">
              <a:spcBef>
                <a:spcPts val="0"/>
              </a:spcBef>
            </a:pPr>
            <a:r>
              <a:rPr lang="en-US" sz="1800" dirty="0">
                <a:solidFill>
                  <a:srgbClr val="FFC000">
                    <a:lumMod val="50000"/>
                  </a:srgbClr>
                </a:solidFill>
              </a:rPr>
              <a:t>@</a:t>
            </a:r>
            <a:r>
              <a:rPr lang="en-US" sz="1800" dirty="0" err="1">
                <a:solidFill>
                  <a:srgbClr val="FFC000">
                    <a:lumMod val="50000"/>
                  </a:srgbClr>
                </a:solidFill>
              </a:rPr>
              <a:t>MathCancer</a:t>
            </a:r>
            <a:endParaRPr lang="en-US" sz="1800" dirty="0">
              <a:solidFill>
                <a:srgbClr val="FFC000">
                  <a:lumMod val="50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July 15, 2021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734F3219-C3E5-4037-A29B-5892A640A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595633" y="3023604"/>
            <a:ext cx="228600" cy="2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695" y="57090"/>
            <a:ext cx="332462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Slides, videos, links and more:</a:t>
            </a:r>
          </a:p>
          <a:p>
            <a:r>
              <a:rPr lang="en-US" dirty="0">
                <a:hlinkClick r:id="rId4"/>
              </a:rPr>
              <a:t>https://github.com/physicell-training/ws2021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0" y="2880360"/>
            <a:ext cx="1371600" cy="1371600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5" y="24870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D21E0FD-0E7F-43D4-8AD5-0A4CE92E1A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Changing settings in a project</a:t>
            </a:r>
          </a:p>
        </p:txBody>
      </p:sp>
    </p:spTree>
    <p:extLst>
      <p:ext uri="{BB962C8B-B14F-4D97-AF65-F5344CB8AC3E}">
        <p14:creationId xmlns:p14="http://schemas.microsoft.com/office/powerpoint/2010/main" val="324762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Refresher (1)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US" sz="1500" dirty="0" smtClean="0"/>
              <a:t>XML stands for </a:t>
            </a:r>
            <a:r>
              <a:rPr lang="en-US" sz="1500" dirty="0" err="1" smtClean="0"/>
              <a:t>e</a:t>
            </a:r>
            <a:r>
              <a:rPr lang="en-US" sz="1500" b="1" dirty="0" err="1" smtClean="0"/>
              <a:t>X</a:t>
            </a:r>
            <a:r>
              <a:rPr lang="en-US" sz="1500" dirty="0" err="1" smtClean="0"/>
              <a:t>tensible</a:t>
            </a:r>
            <a:r>
              <a:rPr lang="en-US" sz="1500" dirty="0" smtClean="0"/>
              <a:t> </a:t>
            </a:r>
            <a:r>
              <a:rPr lang="en-US" sz="1500" b="1" dirty="0" smtClean="0"/>
              <a:t>M</a:t>
            </a:r>
            <a:r>
              <a:rPr lang="en-US" sz="1500" dirty="0" smtClean="0"/>
              <a:t>arkup </a:t>
            </a:r>
            <a:r>
              <a:rPr lang="en-US" sz="1500" b="1" dirty="0" smtClean="0"/>
              <a:t>L</a:t>
            </a:r>
            <a:r>
              <a:rPr lang="en-US" sz="1500" dirty="0" smtClean="0"/>
              <a:t>anguage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300" dirty="0" smtClean="0">
                <a:latin typeface="+mj-lt"/>
              </a:rPr>
              <a:t>(Think of it as a generalization of HTML</a:t>
            </a:r>
            <a:r>
              <a:rPr lang="en-US" sz="1300" dirty="0" smtClean="0">
                <a:latin typeface="+mj-lt"/>
              </a:rPr>
              <a:t>.)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300" dirty="0" smtClean="0">
              <a:latin typeface="+mj-lt"/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US" sz="1500" dirty="0" smtClean="0"/>
              <a:t>Information </a:t>
            </a:r>
            <a:r>
              <a:rPr lang="en-US" sz="1500" dirty="0" smtClean="0"/>
              <a:t>in XML are stored in elements. Key elements are: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300" dirty="0" smtClean="0">
                <a:latin typeface="+mj-lt"/>
              </a:rPr>
              <a:t>element name in a start tag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300" dirty="0" smtClean="0">
                <a:latin typeface="+mj-lt"/>
              </a:rPr>
              <a:t>attributes and values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300" dirty="0" smtClean="0">
                <a:latin typeface="+mj-lt"/>
              </a:rPr>
              <a:t>element </a:t>
            </a:r>
            <a:r>
              <a:rPr lang="en-US" sz="1300" dirty="0" smtClean="0">
                <a:latin typeface="+mj-lt"/>
              </a:rPr>
              <a:t>value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300" dirty="0" smtClean="0">
              <a:latin typeface="+mj-lt"/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US" sz="1500" dirty="0" smtClean="0"/>
              <a:t>If </a:t>
            </a:r>
            <a:r>
              <a:rPr lang="en-US" sz="1500" dirty="0" smtClean="0"/>
              <a:t>an element has a value, it must have a matching end tag: </a:t>
            </a: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1500" dirty="0" smtClean="0">
                <a:latin typeface="+mj-lt"/>
              </a:rPr>
              <a:t>&lt;</a:t>
            </a:r>
            <a:r>
              <a:rPr lang="en-US" sz="1500" b="1" dirty="0" err="1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element_name</a:t>
            </a:r>
            <a:r>
              <a:rPr lang="en-US" sz="1500" dirty="0" smtClean="0">
                <a:latin typeface="+mj-lt"/>
              </a:rPr>
              <a:t> </a:t>
            </a:r>
            <a:r>
              <a:rPr lang="en-US" sz="1500" b="1" dirty="0" smtClean="0">
                <a:solidFill>
                  <a:srgbClr val="00B050"/>
                </a:solidFill>
                <a:latin typeface="+mj-lt"/>
              </a:rPr>
              <a:t>attribute="attribute value"</a:t>
            </a:r>
            <a:r>
              <a:rPr lang="en-US" sz="1500" dirty="0" smtClean="0">
                <a:latin typeface="+mj-lt"/>
              </a:rPr>
              <a:t>&gt;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</a:rPr>
              <a:t>value</a:t>
            </a:r>
            <a:r>
              <a:rPr lang="en-US" sz="1500" dirty="0" smtClean="0">
                <a:latin typeface="+mj-lt"/>
              </a:rPr>
              <a:t>&lt;/</a:t>
            </a:r>
            <a:r>
              <a:rPr lang="en-US" sz="1500" b="1" dirty="0" err="1" smtClean="0">
                <a:solidFill>
                  <a:srgbClr val="0070C0"/>
                </a:solidFill>
                <a:latin typeface="+mj-lt"/>
              </a:rPr>
              <a:t>element_name</a:t>
            </a:r>
            <a:r>
              <a:rPr lang="en-US" sz="1500" dirty="0" smtClean="0">
                <a:latin typeface="+mj-lt"/>
              </a:rPr>
              <a:t>&gt;</a:t>
            </a: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</a:pPr>
            <a:endParaRPr lang="en-US" sz="2400" dirty="0" smtClean="0">
              <a:latin typeface="+mj-lt"/>
            </a:endParaRPr>
          </a:p>
          <a:p>
            <a:pPr>
              <a:tabLst>
                <a:tab pos="3714750" algn="l"/>
              </a:tabLst>
            </a:pPr>
            <a:r>
              <a:rPr lang="en-US" sz="1500" dirty="0" smtClean="0"/>
              <a:t>If </a:t>
            </a:r>
            <a:r>
              <a:rPr lang="en-US" sz="1500" dirty="0" smtClean="0"/>
              <a:t>an element has attributes but no value, you can use a more compact form: </a:t>
            </a:r>
            <a:endParaRPr lang="en-US" sz="1500" dirty="0"/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  <a:tabLst>
                <a:tab pos="3714750" algn="l"/>
              </a:tabLst>
            </a:pPr>
            <a:r>
              <a:rPr lang="en-US" sz="1400" dirty="0" smtClean="0">
                <a:latin typeface="Courier"/>
              </a:rPr>
              <a:t>&lt;</a:t>
            </a:r>
            <a:r>
              <a:rPr lang="en-US" sz="1400" dirty="0" err="1" smtClean="0">
                <a:latin typeface="Courier"/>
              </a:rPr>
              <a:t>element_name</a:t>
            </a:r>
            <a:r>
              <a:rPr lang="en-US" sz="1400" dirty="0" smtClean="0">
                <a:latin typeface="Courier"/>
              </a:rPr>
              <a:t> attribute1="attribute 1 value" attribute2="attribute 2 value" /&gt;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71600" y="2868060"/>
            <a:ext cx="6392137" cy="927100"/>
            <a:chOff x="567463" y="2739171"/>
            <a:chExt cx="6392137" cy="927100"/>
          </a:xfrm>
        </p:grpSpPr>
        <p:sp>
          <p:nvSpPr>
            <p:cNvPr id="8" name="TextBox 7"/>
            <p:cNvSpPr txBox="1"/>
            <p:nvPr/>
          </p:nvSpPr>
          <p:spPr>
            <a:xfrm>
              <a:off x="567463" y="2739171"/>
              <a:ext cx="6392137" cy="9271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US" b="1" dirty="0" smtClean="0"/>
                <a:t>element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71832" y="2823668"/>
              <a:ext cx="3536822" cy="62179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US" b="1" dirty="0" smtClean="0"/>
                <a:t>start tag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3253" y="2823565"/>
              <a:ext cx="1419470" cy="62179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US" b="1" dirty="0" smtClean="0"/>
                <a:t>end tag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2778" y="2875167"/>
              <a:ext cx="1383460" cy="518794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/>
                <a:t>element</a:t>
              </a:r>
              <a:br>
                <a:rPr lang="en-US" b="1" dirty="0" smtClean="0"/>
              </a:br>
              <a:r>
                <a:rPr lang="en-US" b="1" dirty="0" smtClean="0"/>
                <a:t>name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96238" y="2875167"/>
              <a:ext cx="2433638" cy="38472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US" b="1" dirty="0" smtClean="0"/>
                <a:t>attribute name and value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29876" y="2823565"/>
              <a:ext cx="723376" cy="6218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US" b="1" dirty="0" smtClean="0"/>
                <a:t>element</a:t>
              </a:r>
              <a:br>
                <a:rPr lang="en-US" b="1" dirty="0" smtClean="0"/>
              </a:br>
              <a:r>
                <a:rPr lang="en-US" b="1" dirty="0" smtClean="0"/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8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Refresher (2)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Just like HTML, XML can have sub-elements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200" dirty="0" smtClean="0"/>
              <a:t> </a:t>
            </a:r>
            <a:endParaRPr lang="en-US" sz="12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300" dirty="0">
                <a:latin typeface="Courier"/>
              </a:rPr>
              <a:t>&lt;</a:t>
            </a:r>
            <a:r>
              <a:rPr lang="en-US" sz="1300" dirty="0" err="1">
                <a:latin typeface="Courier"/>
              </a:rPr>
              <a:t>element_name</a:t>
            </a:r>
            <a:r>
              <a:rPr lang="en-US" sz="1300" dirty="0">
                <a:latin typeface="Courier"/>
              </a:rPr>
              <a:t> attribute1="attribute 1 value" attribute2="attribute 2 value"&gt;</a:t>
            </a:r>
          </a:p>
          <a:p>
            <a:pPr marL="173037" lvl="1" indent="0">
              <a:spcAft>
                <a:spcPts val="0"/>
              </a:spcAft>
              <a:buNone/>
            </a:pPr>
            <a:r>
              <a:rPr lang="en-US" sz="1300" dirty="0" smtClean="0">
                <a:latin typeface="Courier"/>
              </a:rPr>
              <a:t>	&lt;</a:t>
            </a:r>
            <a:r>
              <a:rPr lang="en-US" sz="1300" dirty="0" err="1">
                <a:latin typeface="Courier"/>
              </a:rPr>
              <a:t>subelement_name</a:t>
            </a:r>
            <a:r>
              <a:rPr lang="en-US" sz="1300" dirty="0">
                <a:latin typeface="Courier"/>
              </a:rPr>
              <a:t> </a:t>
            </a:r>
            <a:r>
              <a:rPr lang="en-US" sz="1300" dirty="0" smtClean="0">
                <a:latin typeface="Courier"/>
              </a:rPr>
              <a:t>attribute="</a:t>
            </a:r>
            <a:r>
              <a:rPr lang="en-US" sz="1300" dirty="0">
                <a:latin typeface="Courier"/>
              </a:rPr>
              <a:t>attribute </a:t>
            </a:r>
            <a:r>
              <a:rPr lang="en-US" sz="1300" dirty="0" smtClean="0">
                <a:latin typeface="Courier"/>
              </a:rPr>
              <a:t>value"&gt;</a:t>
            </a:r>
            <a:r>
              <a:rPr lang="en-US" sz="1300" dirty="0">
                <a:latin typeface="Courier"/>
              </a:rPr>
              <a:t>subvalue1&lt;/</a:t>
            </a:r>
            <a:r>
              <a:rPr lang="en-US" sz="1300" dirty="0" err="1">
                <a:latin typeface="Courier"/>
              </a:rPr>
              <a:t>subelement_name</a:t>
            </a:r>
            <a:r>
              <a:rPr lang="en-US" sz="1300" dirty="0">
                <a:latin typeface="Courier"/>
              </a:rPr>
              <a:t> &gt;</a:t>
            </a:r>
          </a:p>
          <a:p>
            <a:pPr marL="173037" lvl="1" indent="0">
              <a:spcAft>
                <a:spcPts val="0"/>
              </a:spcAft>
              <a:buNone/>
            </a:pPr>
            <a:r>
              <a:rPr lang="en-US" sz="1300" dirty="0" smtClean="0">
                <a:latin typeface="Courier"/>
              </a:rPr>
              <a:t>	&lt;</a:t>
            </a:r>
            <a:r>
              <a:rPr lang="en-US" sz="1300" dirty="0" err="1">
                <a:latin typeface="Courier"/>
              </a:rPr>
              <a:t>subelement_name</a:t>
            </a:r>
            <a:r>
              <a:rPr lang="en-US" sz="1300" dirty="0">
                <a:latin typeface="Courier"/>
              </a:rPr>
              <a:t> </a:t>
            </a:r>
            <a:r>
              <a:rPr lang="en-US" sz="1300" dirty="0" smtClean="0">
                <a:latin typeface="Courier"/>
              </a:rPr>
              <a:t>attribute="</a:t>
            </a:r>
            <a:r>
              <a:rPr lang="en-US" sz="1300" dirty="0">
                <a:latin typeface="Courier"/>
              </a:rPr>
              <a:t>attribute </a:t>
            </a:r>
            <a:r>
              <a:rPr lang="en-US" sz="1300" dirty="0" smtClean="0">
                <a:latin typeface="Courier"/>
              </a:rPr>
              <a:t>value"&gt;</a:t>
            </a:r>
            <a:r>
              <a:rPr lang="en-US" sz="1300" dirty="0">
                <a:latin typeface="Courier"/>
              </a:rPr>
              <a:t>subvalue2&lt;/</a:t>
            </a:r>
            <a:r>
              <a:rPr lang="en-US" sz="1300" dirty="0" err="1">
                <a:latin typeface="Courier"/>
              </a:rPr>
              <a:t>subelement_name</a:t>
            </a:r>
            <a:r>
              <a:rPr lang="en-US" sz="1300" dirty="0">
                <a:latin typeface="Courier"/>
              </a:rPr>
              <a:t> 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300" dirty="0">
                <a:latin typeface="Courier"/>
              </a:rPr>
              <a:t>&lt;/</a:t>
            </a:r>
            <a:r>
              <a:rPr lang="en-US" sz="1300" dirty="0" err="1">
                <a:latin typeface="Courier"/>
              </a:rPr>
              <a:t>element_name</a:t>
            </a:r>
            <a:r>
              <a:rPr lang="en-US" sz="1300" dirty="0">
                <a:latin typeface="Courier"/>
              </a:rPr>
              <a:t> &gt;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By convention:</a:t>
            </a:r>
          </a:p>
          <a:p>
            <a:pPr lvl="1"/>
            <a:r>
              <a:rPr lang="en-US" dirty="0" smtClean="0"/>
              <a:t>the name of the element is a parameter name</a:t>
            </a:r>
          </a:p>
          <a:p>
            <a:pPr lvl="1"/>
            <a:r>
              <a:rPr lang="en-US" dirty="0" smtClean="0"/>
              <a:t>the element's value is the parameter value </a:t>
            </a:r>
          </a:p>
          <a:p>
            <a:pPr lvl="1"/>
            <a:r>
              <a:rPr lang="en-US" dirty="0" smtClean="0"/>
              <a:t>attributes are used to store metadata or other clarifications (e.g., units)</a:t>
            </a:r>
          </a:p>
          <a:p>
            <a:pPr marL="0" indent="-1587">
              <a:buNone/>
            </a:pPr>
            <a:endParaRPr lang="en-US" sz="1200" dirty="0" smtClean="0">
              <a:latin typeface="Courier"/>
            </a:endParaRPr>
          </a:p>
          <a:p>
            <a:pPr marL="0" indent="-1587" algn="ctr">
              <a:buNone/>
            </a:pPr>
            <a:r>
              <a:rPr lang="en-US" sz="1300" dirty="0" smtClean="0">
                <a:latin typeface="Courier"/>
              </a:rPr>
              <a:t>&lt;</a:t>
            </a:r>
            <a:r>
              <a:rPr lang="en-US" sz="1300" dirty="0" err="1" smtClean="0">
                <a:latin typeface="Courier"/>
              </a:rPr>
              <a:t>diffusion_coefficient</a:t>
            </a:r>
            <a:r>
              <a:rPr lang="en-US" sz="1300" dirty="0" smtClean="0">
                <a:latin typeface="Courier"/>
              </a:rPr>
              <a:t> units="micron/min^2"&gt;1000&lt;/</a:t>
            </a:r>
            <a:r>
              <a:rPr lang="en-US" sz="1300" dirty="0" err="1" smtClean="0">
                <a:latin typeface="Courier"/>
              </a:rPr>
              <a:t>diffusion_coefficient</a:t>
            </a:r>
            <a:r>
              <a:rPr lang="en-US" sz="1300" dirty="0" smtClean="0">
                <a:latin typeface="Courier"/>
              </a:rPr>
              <a:t>&gt;</a:t>
            </a:r>
          </a:p>
          <a:p>
            <a:pPr marL="0" indent="-1587" algn="ctr">
              <a:buNone/>
            </a:pPr>
            <a:endParaRPr lang="en-US" sz="1200" dirty="0" smtClean="0">
              <a:latin typeface="Courier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563E8BDE-E189-4A64-AF26-102F9A3A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First, populate the cancer heterogeneity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192A795-C174-480B-864A-A63050407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List all available sample projects </a:t>
            </a:r>
          </a:p>
          <a:p>
            <a:endParaRPr lang="en-US" dirty="0"/>
          </a:p>
          <a:p>
            <a:r>
              <a:rPr lang="en-US" dirty="0"/>
              <a:t>Populate the cancer heterogeneity project </a:t>
            </a:r>
          </a:p>
          <a:p>
            <a:endParaRPr lang="en-US" dirty="0"/>
          </a:p>
          <a:p>
            <a:r>
              <a:rPr lang="en-US" dirty="0"/>
              <a:t>Build the project </a:t>
            </a:r>
          </a:p>
          <a:p>
            <a:endParaRPr lang="en-US" dirty="0"/>
          </a:p>
          <a:p>
            <a:r>
              <a:rPr lang="en-US" dirty="0"/>
              <a:t>Change some settings (next slide)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0569A5D-15A5-4231-9F06-BE8E18EBE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89464"/>
            <a:ext cx="4572000" cy="25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DCC586-3979-48A9-BF23-201311B2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change settings in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A13B14-B7A6-4A7D-B207-ED2F001CC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config/PhysiCell_settings.xml</a:t>
            </a:r>
          </a:p>
          <a:p>
            <a:r>
              <a:rPr lang="en-US" dirty="0"/>
              <a:t>Major sections:</a:t>
            </a:r>
          </a:p>
          <a:p>
            <a:pPr lvl="1"/>
            <a:r>
              <a:rPr lang="en-US" b="1" dirty="0"/>
              <a:t>domain</a:t>
            </a:r>
            <a:r>
              <a:rPr lang="en-US" dirty="0"/>
              <a:t> -- how big of a region to simulate </a:t>
            </a:r>
          </a:p>
          <a:p>
            <a:pPr lvl="1"/>
            <a:r>
              <a:rPr lang="en-US" b="1" dirty="0"/>
              <a:t>overall</a:t>
            </a:r>
            <a:r>
              <a:rPr lang="en-US" dirty="0"/>
              <a:t> -- how long to simulate, time step sizes </a:t>
            </a:r>
          </a:p>
          <a:p>
            <a:pPr lvl="1"/>
            <a:r>
              <a:rPr lang="en-US" b="1" dirty="0"/>
              <a:t>parallel</a:t>
            </a:r>
            <a:r>
              <a:rPr lang="en-US" dirty="0"/>
              <a:t> -- OpenMP settings</a:t>
            </a:r>
          </a:p>
          <a:p>
            <a:pPr lvl="1"/>
            <a:r>
              <a:rPr lang="en-US" b="1" dirty="0"/>
              <a:t>save</a:t>
            </a:r>
            <a:r>
              <a:rPr lang="en-US" dirty="0"/>
              <a:t> -- how often to save SVG images and full data </a:t>
            </a:r>
          </a:p>
          <a:p>
            <a:pPr lvl="1"/>
            <a:r>
              <a:rPr lang="en-US" b="1" dirty="0"/>
              <a:t>microenvironment</a:t>
            </a:r>
            <a:r>
              <a:rPr lang="en-US" dirty="0"/>
              <a:t> -- settings on diffusing substrates </a:t>
            </a:r>
          </a:p>
          <a:p>
            <a:pPr lvl="1"/>
            <a:r>
              <a:rPr lang="en-US" b="1" dirty="0" err="1"/>
              <a:t>user_parameters</a:t>
            </a:r>
            <a:r>
              <a:rPr lang="en-US" b="1" dirty="0"/>
              <a:t> </a:t>
            </a:r>
            <a:r>
              <a:rPr lang="en-US" dirty="0"/>
              <a:t>-- model-specific settings</a:t>
            </a:r>
          </a:p>
          <a:p>
            <a:pPr lvl="1"/>
            <a:r>
              <a:rPr lang="en-US" b="1" dirty="0" err="1" smtClean="0"/>
              <a:t>cell_definitions</a:t>
            </a:r>
            <a:r>
              <a:rPr lang="en-US" b="1" dirty="0" smtClean="0"/>
              <a:t> </a:t>
            </a:r>
            <a:r>
              <a:rPr lang="en-US" dirty="0"/>
              <a:t>-- set </a:t>
            </a:r>
            <a:r>
              <a:rPr lang="en-US" dirty="0" smtClean="0"/>
              <a:t>baseline cell </a:t>
            </a:r>
            <a:r>
              <a:rPr lang="en-US" dirty="0"/>
              <a:t>properties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FB8E9F5-DD3F-4557-930D-B9E3CE1D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change settings and run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A5E2FAFF-2BDA-46E7-B9A6-740479B0B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Let's set the maximum simulation time to </a:t>
            </a:r>
            <a:r>
              <a:rPr lang="en-US" dirty="0" smtClean="0"/>
              <a:t>2160 minutes</a:t>
            </a:r>
          </a:p>
          <a:p>
            <a:endParaRPr lang="en-US" dirty="0"/>
          </a:p>
          <a:p>
            <a:r>
              <a:rPr lang="en-US" dirty="0" smtClean="0"/>
              <a:t>Let's set the domain to [-500,500] x [-500,500] to speed it up 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Let's set the oncoprotein standard deviation to 3</a:t>
            </a:r>
          </a:p>
          <a:p>
            <a:endParaRPr lang="en-US" dirty="0"/>
          </a:p>
          <a:p>
            <a:r>
              <a:rPr lang="en-US" dirty="0"/>
              <a:t>Let's set the max oncoprotein to 9 (3 standard deviations)</a:t>
            </a:r>
          </a:p>
          <a:p>
            <a:endParaRPr lang="en-US" dirty="0"/>
          </a:p>
          <a:p>
            <a:r>
              <a:rPr lang="en-US" dirty="0"/>
              <a:t>Compile and run as before.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22C032-2E0C-4F7D-A6CB-0B5B54ED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set options and run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52B06F-0157-46DF-8E9F-405490F2D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Open 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./config/PhysiCell-settings.xml</a:t>
            </a:r>
          </a:p>
          <a:p>
            <a:r>
              <a:rPr lang="en-US" sz="1800" dirty="0"/>
              <a:t>Let's set the domain size in the </a:t>
            </a:r>
            <a:r>
              <a:rPr lang="en-US" sz="1800" b="1" dirty="0"/>
              <a:t>domain </a:t>
            </a:r>
            <a:r>
              <a:rPr lang="en-US" sz="1800" dirty="0"/>
              <a:t>block </a:t>
            </a:r>
          </a:p>
          <a:p>
            <a:pPr lvl="1"/>
            <a:r>
              <a:rPr lang="en-US" sz="1400" dirty="0"/>
              <a:t>Switch to [-500,500] x [-500,500] x [-10,10] to speed it up </a:t>
            </a:r>
          </a:p>
          <a:p>
            <a:pPr lvl="1"/>
            <a:endParaRPr lang="en-US" sz="800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PhysiCell_settings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version="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devel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-version"&gt;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&lt;domain&gt;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x_min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&gt;-500&lt;/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x_min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x_max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&gt;500&lt;/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x_max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y_min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&gt;-500&lt;/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y_min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y_max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&gt;500&lt;/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y_max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z_min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&gt;-10&lt;/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z_min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z_max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&gt;10&lt;/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z_max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&lt;dx&gt;20&lt;/dx&gt;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&gt;20&lt;/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&gt;20&lt;/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&lt;use_2D&gt;true&lt;/use_2D&gt;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&lt;/domain&gt;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22C032-2E0C-4F7D-A6CB-0B5B54ED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set options and run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52B06F-0157-46DF-8E9F-405490F2D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Let's also look at the </a:t>
            </a:r>
            <a:r>
              <a:rPr lang="en-US" b="1" dirty="0" err="1"/>
              <a:t>user_parameters</a:t>
            </a:r>
            <a:r>
              <a:rPr lang="en-US" b="1" dirty="0"/>
              <a:t> </a:t>
            </a:r>
            <a:r>
              <a:rPr lang="en-US" dirty="0"/>
              <a:t>block</a:t>
            </a:r>
          </a:p>
          <a:p>
            <a:pPr lvl="1"/>
            <a:r>
              <a:rPr lang="en-US" sz="1700" dirty="0"/>
              <a:t>Let's change the oncoprotein standard deviation (</a:t>
            </a:r>
            <a:r>
              <a:rPr lang="en-US" sz="1700" dirty="0" err="1">
                <a:solidFill>
                  <a:srgbClr val="990000"/>
                </a:solidFill>
                <a:latin typeface="Courier"/>
              </a:rPr>
              <a:t>oncoprotein_sd</a:t>
            </a:r>
            <a:r>
              <a:rPr lang="en-US" sz="1700" dirty="0"/>
              <a:t>) to 3 (more variation)</a:t>
            </a:r>
          </a:p>
          <a:p>
            <a:pPr lvl="1"/>
            <a:r>
              <a:rPr lang="en-US" sz="1700" dirty="0"/>
              <a:t>Let's change the max oncoprotein (</a:t>
            </a:r>
            <a:r>
              <a:rPr lang="en-US" sz="1700" dirty="0" err="1">
                <a:solidFill>
                  <a:srgbClr val="990000"/>
                </a:solidFill>
                <a:latin typeface="Courier"/>
              </a:rPr>
              <a:t>oncoprotein_max</a:t>
            </a:r>
            <a:r>
              <a:rPr lang="en-US" sz="1700" dirty="0"/>
              <a:t>) to mean + 3 </a:t>
            </a:r>
            <a:r>
              <a:rPr lang="en-US" sz="1700" dirty="0" err="1"/>
              <a:t>sds</a:t>
            </a:r>
            <a:r>
              <a:rPr lang="en-US" sz="1700" dirty="0"/>
              <a:t> = 1 + 9 = 10 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&lt;</a:t>
            </a:r>
            <a:r>
              <a:rPr lang="en-US" sz="1400" dirty="0" err="1">
                <a:latin typeface="Courier"/>
              </a:rPr>
              <a:t>user_parameters</a:t>
            </a:r>
            <a:r>
              <a:rPr lang="en-US" sz="1400" dirty="0"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	&lt;</a:t>
            </a:r>
            <a:r>
              <a:rPr lang="en-US" sz="1400" dirty="0" err="1">
                <a:latin typeface="Courier"/>
              </a:rPr>
              <a:t>tumor_radius</a:t>
            </a:r>
            <a:r>
              <a:rPr lang="en-US" sz="1400" dirty="0">
                <a:latin typeface="Courier"/>
              </a:rPr>
              <a:t> type="double" units="micron"&gt;250.0&lt;/</a:t>
            </a:r>
            <a:r>
              <a:rPr lang="en-US" sz="1400" dirty="0" err="1">
                <a:latin typeface="Courier"/>
              </a:rPr>
              <a:t>tumor_radius</a:t>
            </a:r>
            <a:r>
              <a:rPr lang="en-US" sz="1400" dirty="0"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	&lt;</a:t>
            </a:r>
            <a:r>
              <a:rPr lang="en-US" sz="1400" dirty="0" err="1">
                <a:latin typeface="Courier"/>
              </a:rPr>
              <a:t>oncoprotein_mean</a:t>
            </a:r>
            <a:r>
              <a:rPr lang="en-US" sz="1400" dirty="0">
                <a:latin typeface="Courier"/>
              </a:rPr>
              <a:t> type="double" units="dimensionless"&gt;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		1.0&lt;/</a:t>
            </a:r>
            <a:r>
              <a:rPr lang="en-US" sz="1400" dirty="0" err="1">
                <a:latin typeface="Courier"/>
              </a:rPr>
              <a:t>oncoprotein_mean</a:t>
            </a:r>
            <a:r>
              <a:rPr lang="en-US" sz="1400" dirty="0"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b="1" dirty="0">
                <a:solidFill>
                  <a:srgbClr val="FF0000"/>
                </a:solidFill>
                <a:latin typeface="Courier"/>
              </a:rPr>
              <a:t>		&lt;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oncoprotein_sd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 type="double" units="dimensionless"&gt;3.0&lt;/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oncoprotein_sd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	&lt;</a:t>
            </a:r>
            <a:r>
              <a:rPr lang="en-US" sz="1400" dirty="0" err="1">
                <a:latin typeface="Courier"/>
              </a:rPr>
              <a:t>oncoprotein_min</a:t>
            </a:r>
            <a:r>
              <a:rPr lang="en-US" sz="1400" dirty="0">
                <a:latin typeface="Courier"/>
              </a:rPr>
              <a:t> type="double" units="dimensionless"&gt;0.0&lt;/</a:t>
            </a:r>
            <a:r>
              <a:rPr lang="en-US" sz="1400" dirty="0" err="1">
                <a:latin typeface="Courier"/>
              </a:rPr>
              <a:t>oncoprotein_min</a:t>
            </a:r>
            <a:r>
              <a:rPr lang="en-US" sz="1400" dirty="0"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b="1" dirty="0">
                <a:solidFill>
                  <a:srgbClr val="FF0000"/>
                </a:solidFill>
                <a:latin typeface="Courier"/>
              </a:rPr>
              <a:t>		&lt;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oncoprotein_max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 type="double" units="dimensionless"&gt;10&lt;/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oncoprotein_max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	&lt;</a:t>
            </a:r>
            <a:r>
              <a:rPr lang="en-US" sz="1400" dirty="0" err="1">
                <a:latin typeface="Courier"/>
              </a:rPr>
              <a:t>random_seed</a:t>
            </a:r>
            <a:r>
              <a:rPr lang="en-US" sz="1400" dirty="0">
                <a:latin typeface="Courier"/>
              </a:rPr>
              <a:t> type="int" units="dimensionless"&gt;0&lt;/</a:t>
            </a:r>
            <a:r>
              <a:rPr lang="en-US" sz="1400" dirty="0" err="1">
                <a:latin typeface="Courier"/>
              </a:rPr>
              <a:t>random_seed</a:t>
            </a:r>
            <a:r>
              <a:rPr lang="en-US" sz="1400" dirty="0"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&lt;/</a:t>
            </a:r>
            <a:r>
              <a:rPr lang="en-US" sz="1400" dirty="0" err="1">
                <a:latin typeface="Courier"/>
              </a:rPr>
              <a:t>user_parameters</a:t>
            </a:r>
            <a:r>
              <a:rPr lang="en-US" sz="1400" dirty="0">
                <a:latin typeface="Courier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6266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22C032-2E0C-4F7D-A6CB-0B5B54ED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set options and run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52B06F-0157-46DF-8E9F-405490F2D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Let's look at the </a:t>
            </a:r>
            <a:r>
              <a:rPr lang="en-US" sz="1800" b="1" dirty="0"/>
              <a:t>overall </a:t>
            </a:r>
            <a:r>
              <a:rPr lang="en-US" sz="1800" dirty="0"/>
              <a:t>block </a:t>
            </a:r>
          </a:p>
          <a:p>
            <a:pPr lvl="1"/>
            <a:r>
              <a:rPr lang="en-US" sz="1400" dirty="0"/>
              <a:t>Set max time to </a:t>
            </a:r>
            <a:r>
              <a:rPr lang="en-US" sz="1400" dirty="0" smtClean="0"/>
              <a:t>1.5 </a:t>
            </a:r>
            <a:r>
              <a:rPr lang="en-US" sz="1400" dirty="0"/>
              <a:t>days = </a:t>
            </a:r>
            <a:r>
              <a:rPr lang="en-US" sz="1400" dirty="0" smtClean="0"/>
              <a:t>1.5 </a:t>
            </a:r>
            <a:r>
              <a:rPr lang="en-US" sz="1400" dirty="0"/>
              <a:t>x 24 x 60 = </a:t>
            </a:r>
            <a:r>
              <a:rPr lang="en-US" sz="1400" dirty="0" smtClean="0"/>
              <a:t>2160 minutes </a:t>
            </a:r>
            <a:endParaRPr lang="en-US" sz="1400" dirty="0"/>
          </a:p>
          <a:p>
            <a:pPr lvl="1">
              <a:spcBef>
                <a:spcPts val="0"/>
              </a:spcBef>
            </a:pPr>
            <a:endParaRPr lang="en-US" sz="800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&lt;overall&gt;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max_time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units="min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"&gt;2160&lt;/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max_time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&lt;!--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36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 * 60 min --&gt;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time_units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&gt;min&lt;/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time_units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space_units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&gt;micron&lt;/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space_units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sz="1800" dirty="0"/>
              <a:t>Let's look at the </a:t>
            </a:r>
            <a:r>
              <a:rPr lang="en-US" sz="1800" b="1" dirty="0"/>
              <a:t>save </a:t>
            </a:r>
            <a:r>
              <a:rPr lang="en-US" sz="1800" dirty="0"/>
              <a:t>block </a:t>
            </a:r>
          </a:p>
          <a:p>
            <a:pPr lvl="1"/>
            <a:r>
              <a:rPr lang="en-US" sz="1400" dirty="0"/>
              <a:t>Set the full save interval to 6 hours = 360 minutes</a:t>
            </a:r>
          </a:p>
          <a:p>
            <a:pPr lvl="1">
              <a:spcBef>
                <a:spcPts val="0"/>
              </a:spcBef>
            </a:pPr>
            <a:endParaRPr lang="en-US" sz="800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&lt;save&gt;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&lt;folder&gt;output&lt;/folder&gt; &lt;!-- use . for root --&gt;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full_data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&lt;interval units="min"&gt;360&lt;/interval&gt;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&lt;enable&gt;true&lt;/enable&gt;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full_data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>
              <a:spcBef>
                <a:spcPts val="0"/>
              </a:spcBef>
            </a:pPr>
            <a:r>
              <a:rPr lang="en-US" sz="1800" dirty="0"/>
              <a:t>Now, run! (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./heterogeneity</a:t>
            </a:r>
            <a:r>
              <a:rPr lang="en-US" sz="1800" dirty="0"/>
              <a:t>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819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C3E6C6-BE83-4296-BBC9-A0D3A209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do a quick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D74022-D0BA-4F9F-95B4-BCB44260E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 err="1">
                <a:solidFill>
                  <a:srgbClr val="990000"/>
                </a:solidFill>
                <a:latin typeface="Courier"/>
              </a:rPr>
              <a:t>magick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 </a:t>
            </a:r>
            <a:r>
              <a:rPr lang="en-US" sz="1800" dirty="0" err="1">
                <a:solidFill>
                  <a:srgbClr val="990000"/>
                </a:solidFill>
                <a:latin typeface="Courier"/>
              </a:rPr>
              <a:t>mogrify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 -format jpg *.</a:t>
            </a:r>
            <a:r>
              <a:rPr lang="en-US" sz="1800" dirty="0" err="1">
                <a:solidFill>
                  <a:srgbClr val="990000"/>
                </a:solidFill>
                <a:latin typeface="Courier"/>
              </a:rPr>
              <a:t>svg</a:t>
            </a:r>
            <a:endParaRPr lang="en-US" sz="1800" dirty="0">
              <a:solidFill>
                <a:srgbClr val="990000"/>
              </a:solidFill>
              <a:latin typeface="Courier"/>
            </a:endParaRPr>
          </a:p>
          <a:p>
            <a:pPr>
              <a:spcBef>
                <a:spcPts val="0"/>
              </a:spcBef>
            </a:pPr>
            <a:r>
              <a:rPr lang="en-US" sz="1800" dirty="0" err="1">
                <a:solidFill>
                  <a:srgbClr val="990000"/>
                </a:solidFill>
                <a:latin typeface="Courier"/>
              </a:rPr>
              <a:t>magick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 convert *.</a:t>
            </a:r>
            <a:r>
              <a:rPr lang="en-US" sz="1800" dirty="0" err="1">
                <a:solidFill>
                  <a:srgbClr val="990000"/>
                </a:solidFill>
                <a:latin typeface="Courier"/>
              </a:rPr>
              <a:t>svg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 out.gif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990000"/>
              </a:solidFill>
              <a:latin typeface="Courier"/>
            </a:endParaRP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We can see that the yellow cells</a:t>
            </a:r>
            <a:br>
              <a:rPr lang="en-US" dirty="0"/>
            </a:br>
            <a:r>
              <a:rPr lang="en-US" dirty="0"/>
              <a:t>eventually "win": they grow faster and</a:t>
            </a:r>
            <a:br>
              <a:rPr lang="en-US" dirty="0"/>
            </a:br>
            <a:r>
              <a:rPr lang="en-US" dirty="0"/>
              <a:t>form microcolonies within the tumor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The effect is greatest on the outside edge:</a:t>
            </a:r>
            <a:br>
              <a:rPr lang="en-US" dirty="0"/>
            </a:br>
            <a:r>
              <a:rPr lang="en-US" dirty="0"/>
              <a:t>They have access to more O</a:t>
            </a:r>
            <a:r>
              <a:rPr lang="en-US" baseline="-25000" dirty="0"/>
              <a:t>2</a:t>
            </a:r>
            <a:r>
              <a:rPr lang="en-US" dirty="0"/>
              <a:t>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1602D2E-6C86-4CFE-8B15-4BD4D495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502" y="751756"/>
            <a:ext cx="341831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B32B09-1B37-C74B-A91E-E0F2940A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82C7C-A435-4F44-BEDF-0D5457D8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first look at a typical project structure </a:t>
            </a:r>
          </a:p>
          <a:p>
            <a:endParaRPr lang="en-US" dirty="0" smtClean="0"/>
          </a:p>
          <a:p>
            <a:r>
              <a:rPr lang="en-US" dirty="0" smtClean="0"/>
              <a:t>Learn </a:t>
            </a:r>
            <a:r>
              <a:rPr lang="en-US" dirty="0"/>
              <a:t>how to work with sample projects</a:t>
            </a:r>
          </a:p>
          <a:p>
            <a:pPr lvl="1"/>
            <a:r>
              <a:rPr lang="en-US" dirty="0"/>
              <a:t>Get a list of sample projects</a:t>
            </a:r>
          </a:p>
          <a:p>
            <a:pPr lvl="1"/>
            <a:r>
              <a:rPr lang="en-US" dirty="0"/>
              <a:t>Populate a </a:t>
            </a:r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Modify settings</a:t>
            </a:r>
            <a:endParaRPr lang="en-US" dirty="0"/>
          </a:p>
          <a:p>
            <a:pPr lvl="1"/>
            <a:r>
              <a:rPr lang="en-US" dirty="0"/>
              <a:t>Compile and run a populated </a:t>
            </a:r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See typical model outputs</a:t>
            </a:r>
            <a:endParaRPr lang="en-US" dirty="0"/>
          </a:p>
          <a:p>
            <a:pPr lvl="1"/>
            <a:r>
              <a:rPr lang="en-US" dirty="0"/>
              <a:t>Clear out data </a:t>
            </a:r>
            <a:r>
              <a:rPr lang="en-US"/>
              <a:t>and </a:t>
            </a:r>
            <a:r>
              <a:rPr lang="en-US" smtClean="0"/>
              <a:t>reset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47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next lesson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We'll learn how to change many of these settings in a graphical editor.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13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2D0150-243D-484C-B3C5-3BEC33D6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ABF795-1A2F-4998-9877-A5DD4373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sz="2500" b="1" dirty="0"/>
              <a:t>PhysiCell Development: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Breast Cancer Research Foundation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Jayne </a:t>
            </a:r>
            <a:r>
              <a:rPr lang="en-US" dirty="0" err="1"/>
              <a:t>Koskinas</a:t>
            </a:r>
            <a:r>
              <a:rPr lang="en-US" dirty="0"/>
              <a:t> Ted </a:t>
            </a:r>
            <a:r>
              <a:rPr lang="en-US" dirty="0" err="1"/>
              <a:t>Giovanis</a:t>
            </a:r>
            <a:r>
              <a:rPr lang="en-US" dirty="0"/>
              <a:t> Foundation for Health and Policy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Cancer Institute (U01CA232137)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Science Foundation (1720625)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sz="2500" b="1" dirty="0"/>
              <a:t>Training Materials:</a:t>
            </a:r>
          </a:p>
          <a:p>
            <a:r>
              <a:rPr lang="en-US" dirty="0"/>
              <a:t>Administrative supplement to NCI U01CA232137 (Year 2)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2174695-89D4-40D3-8FD9-E53B4CA5967B}"/>
              </a:ext>
            </a:extLst>
          </p:cNvPr>
          <p:cNvGrpSpPr/>
          <p:nvPr/>
        </p:nvGrpSpPr>
        <p:grpSpPr>
          <a:xfrm>
            <a:off x="1600549" y="880190"/>
            <a:ext cx="5811498" cy="480060"/>
            <a:chOff x="2085261" y="3996690"/>
            <a:chExt cx="5811498" cy="4800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A9CB15AE-9E04-4752-9F7A-E88C96D2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7804" y="4030980"/>
              <a:ext cx="1068955" cy="411480"/>
            </a:xfrm>
            <a:prstGeom prst="rect">
              <a:avLst/>
            </a:prstGeom>
          </p:spPr>
        </p:pic>
        <p:pic>
          <p:nvPicPr>
            <p:cNvPr id="6" name="Picture 2" descr="https://sbtc.org/wp-content/uploads/2019/03/nci_case_logo_314056_284_5_v1-1200x600-1200x500.jpg">
              <a:extLst>
                <a:ext uri="{FF2B5EF4-FFF2-40B4-BE49-F238E27FC236}">
                  <a16:creationId xmlns:a16="http://schemas.microsoft.com/office/drawing/2014/main" xmlns="" id="{6F4A0FA6-7A66-4D0E-9B3D-0EEF8A0C56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9" b="10839"/>
            <a:stretch/>
          </p:blipFill>
          <p:spPr bwMode="auto">
            <a:xfrm>
              <a:off x="5008994" y="4029924"/>
              <a:ext cx="1267358" cy="41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www.nsf.gov/images/logos/NSF_4-Color_bitmap_Logo.png">
              <a:extLst>
                <a:ext uri="{FF2B5EF4-FFF2-40B4-BE49-F238E27FC236}">
                  <a16:creationId xmlns:a16="http://schemas.microsoft.com/office/drawing/2014/main" xmlns="" id="{06FBA1A6-F77B-43D9-8E4D-307AF2C9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295" y="3996690"/>
              <a:ext cx="477564" cy="48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jktgfoundation.org/images/common/logo.jpg">
              <a:extLst>
                <a:ext uri="{FF2B5EF4-FFF2-40B4-BE49-F238E27FC236}">
                  <a16:creationId xmlns:a16="http://schemas.microsoft.com/office/drawing/2014/main" xmlns="" id="{17D8E991-8BCE-47B3-8B81-EBAD0454B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62" b="12025"/>
            <a:stretch/>
          </p:blipFill>
          <p:spPr bwMode="auto">
            <a:xfrm>
              <a:off x="2085261" y="4030980"/>
              <a:ext cx="288678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703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A6BF7B-80F8-44F4-B1FC-3BC3E0A9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directory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4C1BD0-D446-4340-86EE-93B0CAFE4A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(key) directories: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./ (root): </a:t>
            </a:r>
            <a:r>
              <a:rPr lang="en-US" dirty="0">
                <a:solidFill>
                  <a:srgbClr val="FF0000"/>
                </a:solidFill>
              </a:rPr>
              <a:t>main source, </a:t>
            </a:r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>
                <a:solidFill>
                  <a:srgbClr val="FF0000"/>
                </a:solidFill>
              </a:rPr>
              <a:t>, and executable go here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./beta</a:t>
            </a:r>
            <a:r>
              <a:rPr lang="en-US" dirty="0"/>
              <a:t>: for beta-testing (don’t use)</a:t>
            </a:r>
          </a:p>
          <a:p>
            <a:pPr lvl="1"/>
            <a:r>
              <a:rPr lang="en-US" b="1" dirty="0"/>
              <a:t>./</a:t>
            </a:r>
            <a:r>
              <a:rPr lang="en-US" b="1" dirty="0" err="1"/>
              <a:t>BioFVM</a:t>
            </a:r>
            <a:r>
              <a:rPr lang="en-US" b="1" dirty="0"/>
              <a:t>: </a:t>
            </a:r>
            <a:r>
              <a:rPr lang="en-US" dirty="0"/>
              <a:t>diffusion solver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./config: </a:t>
            </a:r>
            <a:r>
              <a:rPr lang="en-US" dirty="0">
                <a:solidFill>
                  <a:srgbClr val="FF0000"/>
                </a:solidFill>
              </a:rPr>
              <a:t>configuration files </a:t>
            </a:r>
            <a:r>
              <a:rPr lang="en-US" b="1" dirty="0">
                <a:solidFill>
                  <a:srgbClr val="FF0000"/>
                </a:solidFill>
              </a:rPr>
              <a:t> 	</a:t>
            </a:r>
          </a:p>
          <a:p>
            <a:pPr lvl="1"/>
            <a:r>
              <a:rPr lang="en-US" b="1" dirty="0"/>
              <a:t>./core: </a:t>
            </a:r>
            <a:r>
              <a:rPr lang="en-US" dirty="0"/>
              <a:t>PhysiCell core functions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./</a:t>
            </a:r>
            <a:r>
              <a:rPr lang="en-US" b="1" dirty="0" err="1">
                <a:solidFill>
                  <a:srgbClr val="FF0000"/>
                </a:solidFill>
              </a:rPr>
              <a:t>custom_modules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>
                <a:solidFill>
                  <a:srgbClr val="FF0000"/>
                </a:solidFill>
              </a:rPr>
              <a:t>put custom code for your project here. </a:t>
            </a:r>
          </a:p>
          <a:p>
            <a:pPr lvl="1"/>
            <a:r>
              <a:rPr lang="en-US" b="1" dirty="0"/>
              <a:t>./documentation:</a:t>
            </a:r>
            <a:r>
              <a:rPr lang="en-US" dirty="0"/>
              <a:t> user guide, etc.</a:t>
            </a:r>
          </a:p>
          <a:p>
            <a:pPr lvl="1"/>
            <a:r>
              <a:rPr lang="en-US" b="1" dirty="0"/>
              <a:t>./examples: </a:t>
            </a:r>
            <a:r>
              <a:rPr lang="en-US" dirty="0"/>
              <a:t>deprecated</a:t>
            </a:r>
          </a:p>
          <a:p>
            <a:pPr lvl="1"/>
            <a:r>
              <a:rPr lang="en-US" b="1" dirty="0"/>
              <a:t>./licenses:</a:t>
            </a:r>
            <a:r>
              <a:rPr lang="en-US" dirty="0"/>
              <a:t> yep</a:t>
            </a:r>
          </a:p>
          <a:p>
            <a:pPr lvl="1"/>
            <a:r>
              <a:rPr lang="en-US" b="1" dirty="0"/>
              <a:t>./</a:t>
            </a:r>
            <a:r>
              <a:rPr lang="en-US" b="1" dirty="0" err="1"/>
              <a:t>matlab</a:t>
            </a:r>
            <a:r>
              <a:rPr lang="en-US" b="1" dirty="0"/>
              <a:t>:</a:t>
            </a:r>
            <a:r>
              <a:rPr lang="en-US" dirty="0"/>
              <a:t> scripts and functions to load data in </a:t>
            </a:r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./modules:</a:t>
            </a:r>
            <a:r>
              <a:rPr lang="en-US" dirty="0"/>
              <a:t> standard add-ons for PhysiCell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./output:</a:t>
            </a:r>
            <a:r>
              <a:rPr lang="en-US" dirty="0">
                <a:solidFill>
                  <a:srgbClr val="FF0000"/>
                </a:solidFill>
              </a:rPr>
              <a:t> where data are stored (by default, but can be changed)</a:t>
            </a:r>
          </a:p>
          <a:p>
            <a:pPr lvl="1"/>
            <a:r>
              <a:rPr lang="en-US" b="1" dirty="0"/>
              <a:t>./</a:t>
            </a:r>
            <a:r>
              <a:rPr lang="en-US" b="1" dirty="0" err="1"/>
              <a:t>povray</a:t>
            </a:r>
            <a:r>
              <a:rPr lang="en-US" b="1" dirty="0"/>
              <a:t>:</a:t>
            </a:r>
            <a:r>
              <a:rPr lang="en-US" dirty="0"/>
              <a:t> deprecated</a:t>
            </a:r>
          </a:p>
          <a:p>
            <a:pPr lvl="1"/>
            <a:r>
              <a:rPr lang="en-US" b="1" dirty="0"/>
              <a:t>./protocols:</a:t>
            </a:r>
            <a:r>
              <a:rPr lang="en-US" dirty="0"/>
              <a:t> instructions mostly for maintainers (e.g., release protocols)</a:t>
            </a:r>
          </a:p>
          <a:p>
            <a:pPr lvl="1"/>
            <a:r>
              <a:rPr lang="en-US" b="1" dirty="0"/>
              <a:t>./</a:t>
            </a:r>
            <a:r>
              <a:rPr lang="en-US" b="1" dirty="0" err="1"/>
              <a:t>sample_projects</a:t>
            </a:r>
            <a:r>
              <a:rPr lang="en-US" b="1" dirty="0"/>
              <a:t>: </a:t>
            </a:r>
            <a:r>
              <a:rPr lang="en-US" dirty="0"/>
              <a:t>where we add sample projects</a:t>
            </a:r>
          </a:p>
          <a:p>
            <a:pPr lvl="1"/>
            <a:r>
              <a:rPr lang="en-US" b="1" dirty="0"/>
              <a:t>./tests: </a:t>
            </a:r>
            <a:r>
              <a:rPr lang="en-US" dirty="0"/>
              <a:t>for automated testing (</a:t>
            </a:r>
            <a:r>
              <a:rPr lang="en-US" dirty="0" smtClean="0"/>
              <a:t>WIP)</a:t>
            </a:r>
            <a:endParaRPr lang="en-US" dirty="0"/>
          </a:p>
          <a:p>
            <a:pPr lvl="1"/>
            <a:r>
              <a:rPr lang="en-US" b="1" dirty="0"/>
              <a:t>./</a:t>
            </a:r>
            <a:r>
              <a:rPr lang="en-US" b="1" dirty="0" err="1"/>
              <a:t>unit_tests</a:t>
            </a:r>
            <a:r>
              <a:rPr lang="en-US" b="1" dirty="0"/>
              <a:t>: </a:t>
            </a:r>
            <a:r>
              <a:rPr lang="en-US" dirty="0"/>
              <a:t>for automated testing (WIP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600" b="1" dirty="0">
                <a:solidFill>
                  <a:srgbClr val="0070C0"/>
                </a:solidFill>
              </a:rPr>
              <a:t>Most of your work will be in the </a:t>
            </a:r>
            <a:r>
              <a:rPr lang="en-US" sz="2600" b="1" dirty="0">
                <a:solidFill>
                  <a:srgbClr val="FF0000"/>
                </a:solidFill>
              </a:rPr>
              <a:t>red directories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E2D8179-96AE-4742-AB11-5EEF5994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047" y="731520"/>
            <a:ext cx="4189953" cy="3566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500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978EC3-053D-415E-9F40-5AC83670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BD5F6A-D8B2-4407-A158-C16EEA68E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It's inefficient (and a little insane) to code new projects </a:t>
            </a:r>
            <a:r>
              <a:rPr lang="en-US" i="1" dirty="0"/>
              <a:t>entirely</a:t>
            </a:r>
            <a:r>
              <a:rPr lang="en-US" dirty="0"/>
              <a:t> from scratch.</a:t>
            </a:r>
          </a:p>
          <a:p>
            <a:r>
              <a:rPr lang="en-US" dirty="0"/>
              <a:t>So, we provide sample projects: </a:t>
            </a:r>
          </a:p>
          <a:p>
            <a:pPr lvl="1"/>
            <a:r>
              <a:rPr lang="en-US" dirty="0" smtClean="0"/>
              <a:t>2D/3D </a:t>
            </a:r>
            <a:r>
              <a:rPr lang="en-US" dirty="0"/>
              <a:t>template </a:t>
            </a:r>
            <a:r>
              <a:rPr lang="en-US" dirty="0" smtClean="0"/>
              <a:t>project</a:t>
            </a:r>
            <a:endParaRPr lang="en-US" dirty="0"/>
          </a:p>
          <a:p>
            <a:pPr lvl="1"/>
            <a:r>
              <a:rPr lang="en-US" dirty="0"/>
              <a:t>Cancer models </a:t>
            </a:r>
          </a:p>
          <a:p>
            <a:pPr lvl="1"/>
            <a:r>
              <a:rPr lang="en-US" dirty="0"/>
              <a:t>Synthetic multicellular systems</a:t>
            </a:r>
          </a:p>
          <a:p>
            <a:pPr lvl="1"/>
            <a:r>
              <a:rPr lang="en-US" dirty="0"/>
              <a:t>Viral dynamics in </a:t>
            </a:r>
            <a:r>
              <a:rPr lang="en-US" dirty="0" smtClean="0"/>
              <a:t>tissue</a:t>
            </a:r>
          </a:p>
          <a:p>
            <a:pPr lvl="1"/>
            <a:r>
              <a:rPr lang="en-US" dirty="0" smtClean="0"/>
              <a:t>and more … 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make [project-name]: </a:t>
            </a:r>
            <a:r>
              <a:rPr lang="en-US" dirty="0"/>
              <a:t>populate a sample project </a:t>
            </a:r>
            <a:r>
              <a:rPr lang="en-US" dirty="0" smtClean="0"/>
              <a:t>(puts all the source files where they belong)</a:t>
            </a:r>
            <a:endParaRPr lang="en-US" dirty="0"/>
          </a:p>
          <a:p>
            <a:pPr lvl="1"/>
            <a:r>
              <a:rPr lang="en-US" dirty="0"/>
              <a:t>Then use </a:t>
            </a:r>
            <a:r>
              <a:rPr lang="en-US" b="1" dirty="0"/>
              <a:t>make </a:t>
            </a:r>
            <a:r>
              <a:rPr lang="en-US" dirty="0"/>
              <a:t>to compile it</a:t>
            </a:r>
          </a:p>
          <a:p>
            <a:r>
              <a:rPr lang="en-US" b="1" dirty="0"/>
              <a:t>make data-cleanup</a:t>
            </a:r>
            <a:r>
              <a:rPr lang="en-US" dirty="0"/>
              <a:t>: clean up the output data </a:t>
            </a:r>
            <a:endParaRPr lang="en-US" b="1" dirty="0"/>
          </a:p>
          <a:p>
            <a:r>
              <a:rPr lang="en-US" b="1" dirty="0"/>
              <a:t>make reset</a:t>
            </a:r>
            <a:r>
              <a:rPr lang="en-US" dirty="0"/>
              <a:t>: return to a "clean slate" (depopulate the project)</a:t>
            </a:r>
          </a:p>
          <a:p>
            <a:r>
              <a:rPr lang="en-US" b="1" dirty="0"/>
              <a:t>make list-projects: </a:t>
            </a:r>
            <a:r>
              <a:rPr lang="en-US" dirty="0"/>
              <a:t>display all available sample projects 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Documentation:</a:t>
            </a:r>
            <a:r>
              <a:rPr lang="en-US" dirty="0"/>
              <a:t> User Guide Sections 6, 7. </a:t>
            </a:r>
          </a:p>
        </p:txBody>
      </p:sp>
    </p:spTree>
    <p:extLst>
      <p:ext uri="{BB962C8B-B14F-4D97-AF65-F5344CB8AC3E}">
        <p14:creationId xmlns:p14="http://schemas.microsoft.com/office/powerpoint/2010/main" val="41523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C9A0FE-F4B6-498F-BDE6-8383DEBF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PhysiCell</a:t>
            </a:r>
            <a:r>
              <a:rPr lang="en-US" dirty="0"/>
              <a:t> Project Essentials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E754D4-5D51-4957-8FC7-603559F17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PhysiCell release includes sample projects. To list them: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/>
              </a:rPr>
              <a:t>make list-projects</a:t>
            </a:r>
          </a:p>
          <a:p>
            <a:pPr lvl="1"/>
            <a:endParaRPr lang="en-US" dirty="0"/>
          </a:p>
          <a:p>
            <a:r>
              <a:rPr lang="en-US" dirty="0"/>
              <a:t>Your first step is to </a:t>
            </a:r>
            <a:r>
              <a:rPr lang="en-US" b="1" dirty="0"/>
              <a:t>populate a project. 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/>
              </a:rPr>
              <a:t>make &lt;</a:t>
            </a:r>
            <a:r>
              <a:rPr lang="en-US" b="1" dirty="0" err="1">
                <a:solidFill>
                  <a:srgbClr val="FF0000"/>
                </a:solidFill>
                <a:latin typeface="Courier"/>
              </a:rPr>
              <a:t>project_name</a:t>
            </a:r>
            <a:r>
              <a:rPr lang="en-US" b="1" dirty="0">
                <a:solidFill>
                  <a:srgbClr val="FF0000"/>
                </a:solidFill>
                <a:latin typeface="Courier"/>
              </a:rPr>
              <a:t>&gt; </a:t>
            </a:r>
          </a:p>
          <a:p>
            <a:pPr lvl="1"/>
            <a:r>
              <a:rPr lang="en-US" dirty="0">
                <a:latin typeface="+mj-lt"/>
              </a:rPr>
              <a:t>Let's use biorobots-sample: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"/>
              </a:rPr>
              <a:t>make biorobots-sample</a:t>
            </a:r>
          </a:p>
          <a:p>
            <a:pPr lvl="1"/>
            <a:r>
              <a:rPr lang="en-US" dirty="0"/>
              <a:t>This copies source code, a tailored make file, and configuration files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0EAAEB2-AA19-43B8-8C4E-6EB9DB25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731521"/>
            <a:ext cx="3886200" cy="23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9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C9A0FE-F4B6-498F-BDE6-8383DEBF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PhysiCell</a:t>
            </a:r>
            <a:r>
              <a:rPr lang="en-US" dirty="0"/>
              <a:t> Project Essentials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E754D4-5D51-4957-8FC7-603559F17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Now, </a:t>
            </a:r>
            <a:r>
              <a:rPr lang="en-US" b="1" dirty="0"/>
              <a:t>compile the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 pitchFamily="49" charset="0"/>
              </a:rPr>
              <a:t>make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dirty="0"/>
              <a:t>Then, </a:t>
            </a:r>
            <a:r>
              <a:rPr lang="en-US" b="1" dirty="0"/>
              <a:t>run the project </a:t>
            </a:r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 pitchFamily="49" charset="0"/>
              </a:rPr>
              <a:t>./biorobots   </a:t>
            </a:r>
            <a:r>
              <a:rPr lang="en-US" dirty="0">
                <a:solidFill>
                  <a:srgbClr val="0070C0"/>
                </a:solidFill>
              </a:rPr>
              <a:t>(Linux, </a:t>
            </a:r>
            <a:r>
              <a:rPr lang="en-US" dirty="0" err="1" smtClean="0">
                <a:solidFill>
                  <a:srgbClr val="0070C0"/>
                </a:solidFill>
              </a:rPr>
              <a:t>MacOS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 pitchFamily="49" charset="0"/>
              </a:rPr>
              <a:t>biorobots.exe </a:t>
            </a:r>
            <a:r>
              <a:rPr lang="en-US" dirty="0">
                <a:solidFill>
                  <a:srgbClr val="0070C0"/>
                </a:solidFill>
              </a:rPr>
              <a:t>(Windows)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This should take about 5 minutes</a:t>
            </a:r>
          </a:p>
          <a:p>
            <a:endParaRPr lang="en-US" dirty="0"/>
          </a:p>
          <a:p>
            <a:pPr marL="213122" lvl="1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EDD2653-8938-44EC-884D-4DFAC893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58" y="731520"/>
            <a:ext cx="3701342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D6D4B27-86D3-4289-8986-41F4AB9FE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658" y="2651761"/>
            <a:ext cx="370134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C9A0FE-F4B6-498F-BDE6-8383DEBF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PhysiCell</a:t>
            </a:r>
            <a:r>
              <a:rPr lang="en-US" dirty="0"/>
              <a:t> Project Essentials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E754D4-5D51-4957-8FC7-603559F17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Look at saved data </a:t>
            </a:r>
          </a:p>
          <a:p>
            <a:pPr lvl="1"/>
            <a:r>
              <a:rPr lang="en-US" dirty="0"/>
              <a:t>Most projects save data to ./output  </a:t>
            </a:r>
          </a:p>
          <a:p>
            <a:pPr lvl="2"/>
            <a:r>
              <a:rPr lang="en-US" dirty="0"/>
              <a:t>XML files give metadata, mesh, and substrate info</a:t>
            </a:r>
          </a:p>
          <a:p>
            <a:pPr lvl="2"/>
            <a:r>
              <a:rPr lang="en-US" dirty="0"/>
              <a:t>MAT file save (compressed) substrate and cell data</a:t>
            </a:r>
          </a:p>
          <a:p>
            <a:pPr lvl="2"/>
            <a:r>
              <a:rPr lang="en-US" dirty="0"/>
              <a:t>SVG files are visual quick snapshots </a:t>
            </a:r>
          </a:p>
          <a:p>
            <a:pPr lvl="2"/>
            <a:r>
              <a:rPr lang="en-US" dirty="0"/>
              <a:t>More on loading XML / MAT files in Python later</a:t>
            </a:r>
          </a:p>
          <a:p>
            <a:pPr lvl="2"/>
            <a:endParaRPr lang="en-US" dirty="0"/>
          </a:p>
          <a:p>
            <a:r>
              <a:rPr lang="en-US" dirty="0"/>
              <a:t>Let's convert SVG to rescaled JPEG</a:t>
            </a:r>
          </a:p>
          <a:p>
            <a:pPr lvl="1"/>
            <a:r>
              <a:rPr lang="en-US" sz="1500" b="1" dirty="0" err="1">
                <a:solidFill>
                  <a:srgbClr val="FF0000"/>
                </a:solidFill>
                <a:latin typeface="Courier"/>
              </a:rPr>
              <a:t>magick</a:t>
            </a:r>
            <a:r>
              <a:rPr lang="en-US" sz="1500" b="1" dirty="0">
                <a:solidFill>
                  <a:srgbClr val="FF0000"/>
                </a:solidFill>
                <a:latin typeface="Courier"/>
              </a:rPr>
              <a:t> </a:t>
            </a:r>
            <a:r>
              <a:rPr lang="en-US" sz="1500" b="1" dirty="0" err="1">
                <a:solidFill>
                  <a:srgbClr val="FF0000"/>
                </a:solidFill>
                <a:latin typeface="Courier"/>
              </a:rPr>
              <a:t>mogrify</a:t>
            </a:r>
            <a:r>
              <a:rPr lang="en-US" sz="1500" b="1" dirty="0">
                <a:solidFill>
                  <a:srgbClr val="FF0000"/>
                </a:solidFill>
                <a:latin typeface="Courier"/>
              </a:rPr>
              <a:t> -format jpg -resize 30% snap*.</a:t>
            </a:r>
            <a:r>
              <a:rPr lang="en-US" sz="1500" b="1" dirty="0" err="1">
                <a:solidFill>
                  <a:srgbClr val="FF0000"/>
                </a:solidFill>
                <a:latin typeface="Courier"/>
              </a:rPr>
              <a:t>svg</a:t>
            </a:r>
            <a:endParaRPr lang="en-US" sz="1500" b="1" dirty="0">
              <a:solidFill>
                <a:srgbClr val="FF0000"/>
              </a:solidFill>
              <a:latin typeface="Courier"/>
            </a:endParaRPr>
          </a:p>
          <a:p>
            <a:pPr lvl="2"/>
            <a:r>
              <a:rPr lang="en-US" dirty="0">
                <a:solidFill>
                  <a:srgbClr val="0070C0"/>
                </a:solidFill>
              </a:rPr>
              <a:t>Convert snapshot00000000.svg, snapshot00000001.svg, ...</a:t>
            </a:r>
            <a:endParaRPr lang="en-US" b="1" dirty="0">
              <a:solidFill>
                <a:srgbClr val="0070C0"/>
              </a:solidFill>
              <a:latin typeface="Courier"/>
            </a:endParaRPr>
          </a:p>
          <a:p>
            <a:pPr lvl="1"/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magick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mogrify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 -format jpg -resize 30% snap*[05][0].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svg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Convert snapshot00000000.svg, snapshot00000050.svg, ...</a:t>
            </a:r>
            <a:endParaRPr lang="en-US" b="1" dirty="0">
              <a:solidFill>
                <a:srgbClr val="0070C0"/>
              </a:solidFill>
              <a:latin typeface="Courier"/>
            </a:endParaRPr>
          </a:p>
          <a:p>
            <a:endParaRPr lang="en-US" dirty="0"/>
          </a:p>
          <a:p>
            <a:r>
              <a:rPr lang="en-US" dirty="0"/>
              <a:t>Now, let's create an animated GIF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  <a:latin typeface="Courier"/>
              </a:rPr>
              <a:t>magick</a:t>
            </a:r>
            <a:r>
              <a:rPr lang="en-US" b="1" dirty="0">
                <a:solidFill>
                  <a:srgbClr val="FF0000"/>
                </a:solidFill>
                <a:latin typeface="Courier"/>
              </a:rPr>
              <a:t> convert *.jpg out.gif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93907D7-E48C-4158-BF5C-0D98BA691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31520"/>
            <a:ext cx="3657600" cy="1802224"/>
          </a:xfrm>
          <a:prstGeom prst="rect">
            <a:avLst/>
          </a:prstGeom>
        </p:spPr>
      </p:pic>
      <p:pic>
        <p:nvPicPr>
          <p:cNvPr id="8" name="Picture 7" descr="A picture containing table, computer&#10;&#10;Description automatically generated">
            <a:extLst>
              <a:ext uri="{FF2B5EF4-FFF2-40B4-BE49-F238E27FC236}">
                <a16:creationId xmlns="" xmlns:a16="http://schemas.microsoft.com/office/drawing/2014/main" id="{0D2F8996-F300-4156-BB8C-828FC1D9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1" y="1668780"/>
            <a:ext cx="256373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ED640D-10E6-418E-88F4-EA672884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 working with the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0F9CD2-E65A-4622-8086-6B855C9D5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convert all the SVG files to PNG format</a:t>
            </a:r>
          </a:p>
          <a:p>
            <a:pPr marL="173037" lvl="1" indent="0">
              <a:buNone/>
            </a:pPr>
            <a:r>
              <a:rPr lang="en-US" b="1" dirty="0" err="1">
                <a:solidFill>
                  <a:srgbClr val="990000"/>
                </a:solidFill>
                <a:latin typeface="Courier"/>
              </a:rPr>
              <a:t>magick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Courier"/>
              </a:rPr>
              <a:t>mogrify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-format </a:t>
            </a:r>
            <a:r>
              <a:rPr lang="en-US" b="1" dirty="0" err="1">
                <a:solidFill>
                  <a:srgbClr val="990000"/>
                </a:solidFill>
                <a:latin typeface="Courier"/>
              </a:rPr>
              <a:t>png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snap*.</a:t>
            </a:r>
            <a:r>
              <a:rPr lang="en-US" b="1" dirty="0" err="1" smtClean="0">
                <a:solidFill>
                  <a:srgbClr val="990000"/>
                </a:solidFill>
                <a:latin typeface="Courier"/>
              </a:rPr>
              <a:t>svg</a:t>
            </a:r>
            <a:endParaRPr lang="en-US" b="1" dirty="0" smtClean="0">
              <a:solidFill>
                <a:srgbClr val="990000"/>
              </a:solidFill>
              <a:latin typeface="Courier"/>
            </a:endParaRPr>
          </a:p>
          <a:p>
            <a:endParaRPr lang="en-US" dirty="0"/>
          </a:p>
          <a:p>
            <a:r>
              <a:rPr lang="en-US" dirty="0"/>
              <a:t>To convert every SVG file ending in 0 or 5 to JPG format </a:t>
            </a:r>
          </a:p>
          <a:p>
            <a:pPr marL="173037" lvl="1" indent="0">
              <a:buNone/>
            </a:pPr>
            <a:r>
              <a:rPr lang="en-US" b="1" dirty="0" err="1">
                <a:solidFill>
                  <a:srgbClr val="990000"/>
                </a:solidFill>
                <a:latin typeface="Courier"/>
              </a:rPr>
              <a:t>magick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Courier"/>
              </a:rPr>
              <a:t>mogrify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-format jpg snap*[05].</a:t>
            </a:r>
            <a:r>
              <a:rPr lang="en-US" b="1" dirty="0" err="1">
                <a:solidFill>
                  <a:srgbClr val="990000"/>
                </a:solidFill>
                <a:latin typeface="Courier"/>
              </a:rPr>
              <a:t>svg</a:t>
            </a:r>
            <a:endParaRPr lang="en-US" dirty="0">
              <a:latin typeface="Courier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convert the JPG files to an animated GIF</a:t>
            </a:r>
          </a:p>
          <a:p>
            <a:pPr marL="173037" lvl="1" indent="0">
              <a:buNone/>
            </a:pPr>
            <a:r>
              <a:rPr lang="en-US" b="1" dirty="0" err="1">
                <a:solidFill>
                  <a:srgbClr val="990000"/>
                </a:solidFill>
                <a:latin typeface="Courier"/>
              </a:rPr>
              <a:t>magick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convert *.jpg out.gif</a:t>
            </a:r>
          </a:p>
          <a:p>
            <a:endParaRPr lang="en-US" dirty="0"/>
          </a:p>
          <a:p>
            <a:r>
              <a:rPr lang="en-US" dirty="0"/>
              <a:t>To create an mp4 movie: </a:t>
            </a:r>
          </a:p>
          <a:p>
            <a:pPr marL="173037" lvl="1" indent="0">
              <a:buNone/>
            </a:pP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ffmpeg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-r 24 -f image2 -i snapshot%08d.jpg -</a:t>
            </a: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vcodec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libx264 -</a:t>
            </a: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pix_fmt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yuv420p -strict -2 -tune animation -</a:t>
            </a: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crf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15 -</a:t>
            </a: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acodec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</a:t>
            </a: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aac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out.mp4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507" y="2344988"/>
            <a:ext cx="3606445" cy="1339036"/>
          </a:xfrm>
          <a:prstGeom prst="roundRect">
            <a:avLst>
              <a:gd name="adj" fmla="val 8846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99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Handy tricks!</a:t>
            </a:r>
            <a:br>
              <a:rPr lang="en-US" sz="1600" b="1" dirty="0" smtClean="0">
                <a:solidFill>
                  <a:srgbClr val="990000"/>
                </a:solidFill>
              </a:rPr>
            </a:br>
            <a:endParaRPr lang="en-US" sz="1600" b="1" dirty="0" smtClean="0">
              <a:solidFill>
                <a:srgbClr val="990000"/>
              </a:solidFill>
            </a:endParaRPr>
          </a:p>
          <a:p>
            <a:pPr algn="ctr"/>
            <a:r>
              <a:rPr lang="en-US" b="1" dirty="0" smtClean="0">
                <a:solidFill>
                  <a:srgbClr val="990000"/>
                </a:solidFill>
              </a:rPr>
              <a:t>Use </a:t>
            </a:r>
            <a:r>
              <a:rPr lang="en-US" b="1" dirty="0" smtClean="0"/>
              <a:t>m</a:t>
            </a:r>
            <a:r>
              <a:rPr lang="en-US" b="1" dirty="0" smtClean="0"/>
              <a:t>ake jpeg</a:t>
            </a:r>
            <a:r>
              <a:rPr lang="en-US" b="1" dirty="0" smtClean="0">
                <a:solidFill>
                  <a:srgbClr val="990000"/>
                </a:solidFill>
              </a:rPr>
              <a:t> to create a full set of JPGs</a:t>
            </a:r>
          </a:p>
          <a:p>
            <a:endParaRPr lang="en-US" b="1" dirty="0">
              <a:solidFill>
                <a:srgbClr val="990000"/>
              </a:solidFill>
            </a:endParaRPr>
          </a:p>
          <a:p>
            <a:r>
              <a:rPr lang="en-US" b="1" dirty="0" smtClean="0">
                <a:solidFill>
                  <a:srgbClr val="990000"/>
                </a:solidFill>
              </a:rPr>
              <a:t>Use </a:t>
            </a:r>
            <a:r>
              <a:rPr lang="en-US" b="1" dirty="0" smtClean="0"/>
              <a:t>make movie</a:t>
            </a:r>
            <a:r>
              <a:rPr lang="en-US" b="1" dirty="0" smtClean="0">
                <a:solidFill>
                  <a:srgbClr val="990000"/>
                </a:solidFill>
              </a:rPr>
              <a:t> easily create the mp4.</a:t>
            </a:r>
            <a:endParaRPr lang="en-US" b="1" dirty="0" smtClean="0">
              <a:solidFill>
                <a:srgbClr val="9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6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C9A0FE-F4B6-498F-BDE6-8383DEBF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PhysiCell</a:t>
            </a:r>
            <a:r>
              <a:rPr lang="en-US" dirty="0"/>
              <a:t> Project Essentials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E754D4-5D51-4957-8FC7-603559F17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Data cleanup</a:t>
            </a:r>
          </a:p>
          <a:p>
            <a:pPr lvl="1"/>
            <a:r>
              <a:rPr lang="en-US" dirty="0"/>
              <a:t>Clean up data to get ready </a:t>
            </a:r>
          </a:p>
          <a:p>
            <a:pPr marL="213122" lvl="1" indent="0">
              <a:buNone/>
            </a:pPr>
            <a:r>
              <a:rPr lang="en-US" dirty="0"/>
              <a:t>    for another run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 pitchFamily="49" charset="0"/>
              </a:rPr>
              <a:t>make data-cleanup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b="1" dirty="0"/>
              <a:t>Reset </a:t>
            </a:r>
            <a:r>
              <a:rPr lang="en-US" dirty="0"/>
              <a:t>to a clean slate</a:t>
            </a:r>
          </a:p>
          <a:p>
            <a:pPr lvl="1"/>
            <a:r>
              <a:rPr lang="en-US" dirty="0"/>
              <a:t>De-populate the project</a:t>
            </a:r>
          </a:p>
          <a:p>
            <a:pPr lvl="1"/>
            <a:r>
              <a:rPr lang="en-US" dirty="0"/>
              <a:t>Get ready for another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 pitchFamily="49" charset="0"/>
              </a:rPr>
              <a:t>make reset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E2B5440-878C-45BD-953C-64504866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42258"/>
            <a:ext cx="4572000" cy="22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8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hysiCell-Training (v1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Words>1047</Words>
  <Application>Microsoft Office PowerPoint</Application>
  <PresentationFormat>On-screen Show (16:9)</PresentationFormat>
  <Paragraphs>257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MS PGothic</vt:lpstr>
      <vt:lpstr>Arial</vt:lpstr>
      <vt:lpstr>Calibri</vt:lpstr>
      <vt:lpstr>Courier</vt:lpstr>
      <vt:lpstr>Courier New</vt:lpstr>
      <vt:lpstr>Times New Roman</vt:lpstr>
      <vt:lpstr>Wingdings</vt:lpstr>
      <vt:lpstr>PhysiCell-Training (v1)</vt:lpstr>
      <vt:lpstr>Session 1: Working with PhysiCell Projects</vt:lpstr>
      <vt:lpstr>Goals</vt:lpstr>
      <vt:lpstr>Project directory structure</vt:lpstr>
      <vt:lpstr>Sample projects</vt:lpstr>
      <vt:lpstr>PhysiCell Project Essentials (1)</vt:lpstr>
      <vt:lpstr>PhysiCell Project Essentials (2)</vt:lpstr>
      <vt:lpstr>PhysiCell Project Essentials (3)</vt:lpstr>
      <vt:lpstr>Reference: working with the images</vt:lpstr>
      <vt:lpstr>PhysiCell Project Essentials (4)</vt:lpstr>
      <vt:lpstr>PowerPoint Presentation</vt:lpstr>
      <vt:lpstr>XML Refresher (1)</vt:lpstr>
      <vt:lpstr>XML Refresher (2)</vt:lpstr>
      <vt:lpstr>First, populate the cancer heterogeneity project</vt:lpstr>
      <vt:lpstr>How to change settings in XML</vt:lpstr>
      <vt:lpstr>Exercise: change settings and run</vt:lpstr>
      <vt:lpstr>Let's set options and run (1)</vt:lpstr>
      <vt:lpstr>Let's set options and run (2)</vt:lpstr>
      <vt:lpstr>Let's set options and run (3)</vt:lpstr>
      <vt:lpstr>Let's do a quick visualization</vt:lpstr>
      <vt:lpstr>In the next lesson … </vt:lpstr>
      <vt:lpstr>Funding 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Paul Macklin</cp:lastModifiedBy>
  <cp:revision>119</cp:revision>
  <cp:lastPrinted>2016-10-13T20:36:44Z</cp:lastPrinted>
  <dcterms:created xsi:type="dcterms:W3CDTF">2017-08-25T15:45:43Z</dcterms:created>
  <dcterms:modified xsi:type="dcterms:W3CDTF">2021-07-15T18:18:13Z</dcterms:modified>
</cp:coreProperties>
</file>